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7" r:id="rId6"/>
    <p:sldId id="258" r:id="rId7"/>
    <p:sldId id="259" r:id="rId8"/>
    <p:sldId id="260" r:id="rId9"/>
    <p:sldId id="269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D3E8"/>
    <a:srgbClr val="F7F1E4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291" autoAdjust="0"/>
  </p:normalViewPr>
  <p:slideViewPr>
    <p:cSldViewPr snapToGrid="0" showGuides="1">
      <p:cViewPr varScale="1">
        <p:scale>
          <a:sx n="114" d="100"/>
          <a:sy n="114" d="100"/>
        </p:scale>
        <p:origin x="414" y="102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10/4/2020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10/4/2020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hyperlink" Target="about:blank" TargetMode="External"/><Relationship Id="rId1" Type="http://schemas.openxmlformats.org/officeDocument/2006/relationships/slideLayout" Target="../slideLayouts/slideLayout5.xml"/></Relationships>

</file>

<file path=ppt/slides/_rels/slide6.xml.rels><?xml version="1.0" encoding="UTF-8" standalone="yes"?>
<Relationships xmlns="http://schemas.openxmlformats.org/package/2006/relationships"><Relationship Id="rId2" Type="http://schemas.openxmlformats.org/officeDocument/2006/relationships/hyperlink" Target="about:blank" TargetMode="External"/><Relationship Id="rId1" Type="http://schemas.openxmlformats.org/officeDocument/2006/relationships/slideLayout" Target="../slideLayouts/slideLayout3.xml"/></Relationships>
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0722D-0BC0-4487-812D-1E4E0DEC11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SpaceApps 2020</a:t>
            </a:r>
            <a:endParaRPr lang="ru-RU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65CF0B-BB68-4A49-91EE-96E78E8CAD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Canada | Kitchener/Waterloo</a:t>
            </a:r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EMISSION FOOTPRINT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GHX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E3D7C1-6919-4785-9AEE-1F6673CA07C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A006E-2552-45AA-81E6-9D6D26A503C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What Does Our App Do?</a:t>
            </a:r>
          </a:p>
        </p:txBody>
      </p:sp>
    </p:spTree>
    <p:extLst>
      <p:ext uri="{BB962C8B-B14F-4D97-AF65-F5344CB8AC3E}">
        <p14:creationId xmlns:p14="http://schemas.microsoft.com/office/powerpoint/2010/main" val="434389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Geo-mapping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We found a way to visualize greenhouse gas emission data for two countries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Canada: Displays CO emissions by facility in </a:t>
            </a:r>
            <a:r>
              <a:rPr lang="en-US" dirty="0" err="1"/>
              <a:t>tonnes</a:t>
            </a:r>
            <a:r>
              <a:rPr lang="en-US" dirty="0"/>
              <a:t> for the year 2017, and monthly CO2 emissions in </a:t>
            </a:r>
            <a:r>
              <a:rPr lang="en-US" dirty="0" err="1"/>
              <a:t>tonnes</a:t>
            </a:r>
            <a:r>
              <a:rPr lang="en-US" dirty="0"/>
              <a:t> per 1km x 1km spatial cell in the year 2017.</a:t>
            </a:r>
          </a:p>
          <a:p>
            <a:r>
              <a:rPr lang="en-US" dirty="0"/>
              <a:t>Sweden: Displays monthly CO2 fossil fuel emissions in </a:t>
            </a:r>
            <a:r>
              <a:rPr lang="en-US" dirty="0" err="1"/>
              <a:t>tonnes</a:t>
            </a:r>
            <a:r>
              <a:rPr lang="en-US" dirty="0"/>
              <a:t> per 1km x 1km spatial cell in the year 2017.</a:t>
            </a:r>
          </a:p>
          <a:p>
            <a:r>
              <a:rPr lang="en-US" dirty="0"/>
              <a:t>We also introduced the capability to gauge the severity of the emissions by </a:t>
            </a:r>
            <a:r>
              <a:rPr lang="en-US" dirty="0" err="1"/>
              <a:t>colour</a:t>
            </a:r>
            <a:r>
              <a:rPr lang="en-US" dirty="0"/>
              <a:t>, size, and opacity of the points on the map</a:t>
            </a:r>
          </a:p>
          <a:p>
            <a:r>
              <a:rPr lang="en-US" dirty="0"/>
              <a:t>A link </a:t>
            </a:r>
            <a:r>
              <a:rPr lang="en-US"/>
              <a:t>to a carbon </a:t>
            </a:r>
            <a:r>
              <a:rPr lang="en-US" dirty="0"/>
              <a:t>footprint calculator allows users to further explore their personal footprint and how to improve it.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626BF0-5F0E-4D61-B97D-E6ED486CD89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5F389B-861B-485A-AD81-A9172882D9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Did We Accomplish This?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FE0C33-CECE-4322-A29C-AEA87CDB13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 gathered Canadian federal data from open sources like the Canadian Open Data Portal</a:t>
            </a:r>
          </a:p>
          <a:p>
            <a:r>
              <a:rPr lang="en-US" dirty="0"/>
              <a:t>And global data from the ODIAC fossil fuel data product,</a:t>
            </a:r>
          </a:p>
          <a:p>
            <a:r>
              <a:rPr lang="en-US" dirty="0"/>
              <a:t>And mapped it using react-simple-maps and express.js</a:t>
            </a:r>
          </a:p>
          <a:p>
            <a:r>
              <a:rPr lang="en-US" dirty="0"/>
              <a:t>And accomplished this with some help from the SpaceApps Mentor team!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0D8D83-8EE8-4757-A48D-197DCB8CB8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584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0E50A-AB9F-4122-B5E0-DE40C6E48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Why Did We Choose To Do It This Way?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FCB07-6C49-4FD9-A60E-365443B88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Sweden?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C3CF09-BAFF-4590-A12C-E378DFF1DA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Sweden has consistently </a:t>
            </a:r>
            <a:r>
              <a:rPr lang="en-US" dirty="0">
                <a:solidFill>
                  <a:schemeClr val="accent1">
                    <a:lumMod val="25000"/>
                    <a:lumOff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ranked #1</a:t>
            </a:r>
            <a:r>
              <a:rPr lang="en-US" dirty="0"/>
              <a:t> in climate-changing policy-making and reducing greenhouse gas emissions.</a:t>
            </a:r>
          </a:p>
          <a:p>
            <a:r>
              <a:rPr lang="en-US" b="0" i="0" dirty="0">
                <a:effectLst/>
              </a:rPr>
              <a:t>Strong climate policy framework: </a:t>
            </a:r>
            <a:r>
              <a:rPr lang="en-US" dirty="0"/>
              <a:t>examples include </a:t>
            </a:r>
            <a:r>
              <a:rPr lang="en-US" b="0" i="0" dirty="0">
                <a:effectLst/>
              </a:rPr>
              <a:t>the 2045 net-zero emission target (previously set for 2050), the world’s highest carbon tax and the 100% Renewable Energy target by 2040.</a:t>
            </a:r>
          </a:p>
          <a:p>
            <a:r>
              <a:rPr lang="en-US" dirty="0"/>
              <a:t>They are o</a:t>
            </a:r>
            <a:r>
              <a:rPr lang="en-US" b="0" i="0" dirty="0">
                <a:effectLst/>
              </a:rPr>
              <a:t>ne of the strongest financial contributors to the Green Climate Fund.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9249DA-4230-416D-838C-A72D2E7CADA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What Does This Tell Us?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E879AA-B873-414B-BC94-C8FF285662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Our maps show us that even the leading country in climate change has predominantly high levels of fossil fuel GHG emissions (between 100 and 1000 </a:t>
            </a:r>
            <a:r>
              <a:rPr lang="en-US" dirty="0" err="1"/>
              <a:t>tonnes</a:t>
            </a:r>
            <a:r>
              <a:rPr lang="en-US" dirty="0"/>
              <a:t>). </a:t>
            </a:r>
          </a:p>
          <a:p>
            <a:r>
              <a:rPr lang="en-US" dirty="0"/>
              <a:t>E</a:t>
            </a:r>
            <a:r>
              <a:rPr lang="en-US" b="0" i="0" dirty="0">
                <a:effectLst/>
              </a:rPr>
              <a:t>xperts observe a discrepancy between international climate leadership and national implementation in Canada [1];</a:t>
            </a:r>
          </a:p>
          <a:p>
            <a:r>
              <a:rPr lang="en-US" dirty="0"/>
              <a:t>Perhaps explaining why it </a:t>
            </a:r>
            <a:r>
              <a:rPr lang="en-US" dirty="0">
                <a:solidFill>
                  <a:srgbClr val="B8D3E8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ranks as low as #55 </a:t>
            </a:r>
            <a:endParaRPr lang="en-US" dirty="0"/>
          </a:p>
          <a:p>
            <a:r>
              <a:rPr lang="en-US" dirty="0"/>
              <a:t>And has a long way to go in terms of </a:t>
            </a:r>
            <a:r>
              <a:rPr lang="en-US" dirty="0">
                <a:solidFill>
                  <a:srgbClr val="B8D3E8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following up on its promises.</a:t>
            </a:r>
            <a:endParaRPr lang="en-US" dirty="0">
              <a:solidFill>
                <a:srgbClr val="B8D3E8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EF9153-8777-40BE-856A-F36D008F5B2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5000"/>
                    <a:lumOff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</a:t>
            </a:r>
            <a:r>
              <a:rPr lang="en-US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] CCPI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8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87229"/>
            <a:ext cx="5285914" cy="1364665"/>
          </a:xfrm>
        </p:spPr>
        <p:txBody>
          <a:bodyPr>
            <a:normAutofit fontScale="90000"/>
          </a:bodyPr>
          <a:lstStyle/>
          <a:p>
            <a:r>
              <a:rPr lang="en-US" dirty="0"/>
              <a:t>How Can Canada Improve?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2136036"/>
            <a:ext cx="5285914" cy="534655"/>
          </a:xfrm>
        </p:spPr>
        <p:txBody>
          <a:bodyPr/>
          <a:lstStyle/>
          <a:p>
            <a:r>
              <a:rPr lang="en-US" dirty="0"/>
              <a:t>Advice For Policy Makers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2670691"/>
            <a:ext cx="5288963" cy="326032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Set more ambitious goals for the near future: </a:t>
            </a:r>
            <a:r>
              <a:rPr lang="en-US" b="0" i="0" dirty="0">
                <a:effectLst/>
              </a:rPr>
              <a:t> legislate targets which cover politically-relevant short-term periods, such as interim 2025 targets, or create carbon budgets to define needed progress between 2020 and 2030.</a:t>
            </a:r>
          </a:p>
          <a:p>
            <a:r>
              <a:rPr lang="en-US" b="0" i="0" dirty="0">
                <a:effectLst/>
              </a:rPr>
              <a:t>Eliminate fossil fuel subsidies and start a real conversation about the future of Canada’s oil and gas sector in the age of the climate crisis</a:t>
            </a:r>
          </a:p>
          <a:p>
            <a:r>
              <a:rPr lang="en-US" dirty="0"/>
              <a:t>Fund renewable power sources like nuclear power even more</a:t>
            </a:r>
          </a:p>
          <a:p>
            <a:r>
              <a:rPr lang="en-US" sz="1700" dirty="0"/>
              <a:t>O</a:t>
            </a:r>
            <a:r>
              <a:rPr lang="en-US" sz="1700" b="0" i="0" dirty="0">
                <a:effectLst/>
              </a:rPr>
              <a:t>ffer real assistance to workers grappling with the inevitable decline of fossil-fuel-dependent sectors</a:t>
            </a:r>
          </a:p>
          <a:p>
            <a:r>
              <a:rPr lang="en-US" sz="1700" dirty="0"/>
              <a:t>I</a:t>
            </a:r>
            <a:r>
              <a:rPr lang="en-US" sz="1700" b="0" i="0" dirty="0">
                <a:effectLst/>
              </a:rPr>
              <a:t>mprove consultation of Indigenous groups by integrating the UN Declaration on the Rights of Indigenous Peoples into future climate policy.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626BF0-5F0E-4D61-B97D-E6ED486CD89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z="1600" dirty="0"/>
              <a:t>Info derived from </a:t>
            </a:r>
            <a:r>
              <a:rPr lang="en-US" sz="1600" dirty="0">
                <a:solidFill>
                  <a:srgbClr val="B8D3E8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here.</a:t>
            </a:r>
            <a:endParaRPr lang="en-US" sz="1600" dirty="0">
              <a:solidFill>
                <a:srgbClr val="B8D3E8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66012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B381BA-F1D7-483F-B759-9C345135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56" y="176169"/>
            <a:ext cx="10104124" cy="2334681"/>
          </a:xfrm>
        </p:spPr>
        <p:txBody>
          <a:bodyPr/>
          <a:lstStyle/>
          <a:p>
            <a:r>
              <a:rPr lang="en-US" sz="6000" dirty="0">
                <a:solidFill>
                  <a:schemeClr val="tx1"/>
                </a:solidFill>
              </a:rPr>
              <a:t>Walk Away From The Mean Team and Join The Green Team!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2BBAB-4628-42F5-BF78-BE0E59475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069" y="2680238"/>
            <a:ext cx="2799690" cy="606659"/>
          </a:xfrm>
        </p:spPr>
        <p:txBody>
          <a:bodyPr/>
          <a:lstStyle/>
          <a:p>
            <a:r>
              <a:rPr lang="en-US" dirty="0"/>
              <a:t>Aarti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9432895-0E6A-473B-B6CE-2152EE8D314F}"/>
              </a:ext>
            </a:extLst>
          </p:cNvPr>
          <p:cNvSpPr txBox="1">
            <a:spLocks/>
          </p:cNvSpPr>
          <p:nvPr/>
        </p:nvSpPr>
        <p:spPr>
          <a:xfrm>
            <a:off x="3245725" y="2687521"/>
            <a:ext cx="2799690" cy="6066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00" b="0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Arturas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2373500-9CCC-4B84-8D96-E097A6703E2D}"/>
              </a:ext>
            </a:extLst>
          </p:cNvPr>
          <p:cNvSpPr txBox="1">
            <a:spLocks/>
          </p:cNvSpPr>
          <p:nvPr/>
        </p:nvSpPr>
        <p:spPr>
          <a:xfrm>
            <a:off x="6188137" y="2680237"/>
            <a:ext cx="2799690" cy="6066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00" b="0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Emma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E78F84F-15F7-4B8A-AE77-3A86B40A8441}"/>
              </a:ext>
            </a:extLst>
          </p:cNvPr>
          <p:cNvSpPr txBox="1">
            <a:spLocks/>
          </p:cNvSpPr>
          <p:nvPr/>
        </p:nvSpPr>
        <p:spPr>
          <a:xfrm>
            <a:off x="9264241" y="2666595"/>
            <a:ext cx="2799690" cy="6066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00" b="0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Quinn</a:t>
            </a:r>
          </a:p>
        </p:txBody>
      </p:sp>
      <p:pic>
        <p:nvPicPr>
          <p:cNvPr id="26" name="Picture 2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5589D8BA-5373-4FDF-B1AF-B2A61ECB0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869" y="3428998"/>
            <a:ext cx="2059403" cy="2745515"/>
          </a:xfrm>
          <a:prstGeom prst="rect">
            <a:avLst/>
          </a:prstGeom>
        </p:spPr>
      </p:pic>
      <p:pic>
        <p:nvPicPr>
          <p:cNvPr id="30" name="Picture 29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AFF7B6B0-D39A-412A-A630-9B67F0F7E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107" y="3428999"/>
            <a:ext cx="2125958" cy="2759479"/>
          </a:xfrm>
          <a:prstGeom prst="rect">
            <a:avLst/>
          </a:prstGeom>
        </p:spPr>
      </p:pic>
      <p:pic>
        <p:nvPicPr>
          <p:cNvPr id="32" name="Picture 31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C7AE868C-3815-4967-8C70-D0A269785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669" y="3428999"/>
            <a:ext cx="2160626" cy="2745515"/>
          </a:xfrm>
          <a:prstGeom prst="rect">
            <a:avLst/>
          </a:prstGeom>
        </p:spPr>
      </p:pic>
      <p:pic>
        <p:nvPicPr>
          <p:cNvPr id="36" name="Picture 35" descr="A person standing in front of a window&#10;&#10;Description automatically generated">
            <a:extLst>
              <a:ext uri="{FF2B5EF4-FFF2-40B4-BE49-F238E27FC236}">
                <a16:creationId xmlns:a16="http://schemas.microsoft.com/office/drawing/2014/main" id="{36ABB5DC-F6DA-4122-9D60-57ECC5945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770" y="3428999"/>
            <a:ext cx="2310287" cy="274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79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{92537083-FB7F-416D-8F8F-68599E568D90}tf22977542_win32</Template>
  <TotalTime>142</TotalTime>
  <Words>479</Words>
  <Application>Microsoft Office PowerPoint</Application>
  <PresentationFormat>Widescreen</PresentationFormat>
  <Paragraphs>48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Franklin Gothic Book</vt:lpstr>
      <vt:lpstr>Gill Sans MT</vt:lpstr>
      <vt:lpstr>Office Theme</vt:lpstr>
      <vt:lpstr>CARBON EMISSION FOOTPRINT</vt:lpstr>
      <vt:lpstr>WHAT</vt:lpstr>
      <vt:lpstr>Geo-mapping Data</vt:lpstr>
      <vt:lpstr>HOW</vt:lpstr>
      <vt:lpstr>WHY</vt:lpstr>
      <vt:lpstr>How Can Canada Improve?</vt:lpstr>
      <vt:lpstr>Walk Away From The Mean Team and Join The Green Team!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CARBON EMISSION FOOTPRINT</dc:title>
  <dc:creator>Aarti Vasudevan</dc:creator>
  <cp:lastModifiedBy>Aarti Vasudevan</cp:lastModifiedBy>
  <cp:revision>16</cp:revision>
  <dcterms:created xsi:type="dcterms:W3CDTF">2020-10-04T22:43:56Z</dcterms:created>
  <dcterms:modified xsi:type="dcterms:W3CDTF">2020-10-05T01:05:57Z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